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092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1100" r:id="rId57"/>
    <p:sldId id="1141" r:id="rId58"/>
    <p:sldId id="1127" r:id="rId59"/>
    <p:sldId id="559" r:id="rId60"/>
    <p:sldId id="1101" r:id="rId61"/>
    <p:sldId id="1102" r:id="rId62"/>
    <p:sldId id="1103" r:id="rId63"/>
    <p:sldId id="1128" r:id="rId64"/>
    <p:sldId id="1108" r:id="rId65"/>
    <p:sldId id="1130" r:id="rId66"/>
    <p:sldId id="1129" r:id="rId67"/>
    <p:sldId id="1110" r:id="rId68"/>
    <p:sldId id="1113" r:id="rId69"/>
    <p:sldId id="1112" r:id="rId70"/>
    <p:sldId id="1114" r:id="rId71"/>
    <p:sldId id="1116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775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94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.png"/><Relationship Id="rId21" Type="http://schemas.openxmlformats.org/officeDocument/2006/relationships/image" Target="../media/image49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61" Type="http://schemas.openxmlformats.org/officeDocument/2006/relationships/image" Target="../media/image89.png"/><Relationship Id="rId19" Type="http://schemas.openxmlformats.org/officeDocument/2006/relationships/image" Target="../media/image4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10" Type="http://schemas.openxmlformats.org/officeDocument/2006/relationships/image" Target="../media/image38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9" Type="http://schemas.openxmlformats.org/officeDocument/2006/relationships/image" Target="../media/image67.png"/><Relationship Id="rId34" Type="http://schemas.openxmlformats.org/officeDocument/2006/relationships/image" Target="../media/image62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5.jpeg"/><Relationship Id="rId4" Type="http://schemas.openxmlformats.org/officeDocument/2006/relationships/image" Target="../media/image18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3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1E7D1F-62AB-16F3-FD6F-FF16D50F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092" y="1700926"/>
            <a:ext cx="2681817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61102" y="2725769"/>
            <a:ext cx="208269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561102" y="3982871"/>
            <a:ext cx="15391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61102" y="2848911"/>
            <a:ext cx="769582" cy="1133960"/>
          </a:xfrm>
          <a:prstGeom prst="bentConnector4">
            <a:avLst>
              <a:gd name="adj1" fmla="val -29704"/>
              <a:gd name="adj2" fmla="val 554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5" b="49439"/>
          <a:stretch/>
        </p:blipFill>
        <p:spPr>
          <a:xfrm>
            <a:off x="763229" y="1319552"/>
            <a:ext cx="7617542" cy="52193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232277" y="1860616"/>
            <a:ext cx="1241943" cy="7903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232277" y="2918679"/>
            <a:ext cx="2004367" cy="29704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16233" y="2918678"/>
            <a:ext cx="1360491" cy="61905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516233" y="2918679"/>
            <a:ext cx="2182606" cy="297041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85852" y="2918679"/>
            <a:ext cx="1471114" cy="195934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94771" y="2918678"/>
            <a:ext cx="2224619" cy="29704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688562" y="2918678"/>
            <a:ext cx="970908" cy="268570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688562" y="2918678"/>
            <a:ext cx="1629693" cy="29704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94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054B9B-734B-482B-A4CB-4DAC6D621949}"/>
              </a:ext>
            </a:extLst>
          </p:cNvPr>
          <p:cNvGrpSpPr/>
          <p:nvPr/>
        </p:nvGrpSpPr>
        <p:grpSpPr>
          <a:xfrm>
            <a:off x="4959263" y="1981772"/>
            <a:ext cx="3512802" cy="3333729"/>
            <a:chOff x="4959263" y="1981772"/>
            <a:chExt cx="3512802" cy="3333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9CDB0F-4972-4C8C-9CF9-21034FF1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59263" y="1981772"/>
              <a:ext cx="3512802" cy="23850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709254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449334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558ECB-2920-48D3-B3A8-D4D926A8F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931" y="1724350"/>
            <a:ext cx="5848138" cy="4195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sunspots_fft.ipynb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6450455" y="1929565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782494" y="2241963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3915592" y="298545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439215" y="3217368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439215" y="344627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33684" y="405340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3782494" y="4801778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714FA31-27B4-47B4-ADF5-A41825433EFF}"/>
              </a:ext>
            </a:extLst>
          </p:cNvPr>
          <p:cNvGrpSpPr/>
          <p:nvPr/>
        </p:nvGrpSpPr>
        <p:grpSpPr>
          <a:xfrm>
            <a:off x="4328947" y="5552564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0BE8D2C-90ED-400E-8AA3-E0D441433C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A6CDB71-E7D0-43E1-91B2-3E32E4C40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66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Recall the original domain spanned the </a:t>
            </a:r>
            <a:r>
              <a:rPr lang="en-US" sz="2400" u="sng" dirty="0"/>
              <a:t>years</a:t>
            </a:r>
            <a:r>
              <a:rPr lang="en-US" sz="2400" dirty="0"/>
              <a:t> </a:t>
            </a:r>
            <a:r>
              <a:rPr lang="en-US" sz="2400" b="1" dirty="0"/>
              <a:t>1700 – 2016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A9409-4A93-438F-BF03-2E097E9B0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0" y="1325813"/>
            <a:ext cx="7552381" cy="5066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sunspots_fft.ipynb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Callout: Bent Line 4"/>
          <p:cNvSpPr/>
          <p:nvPr/>
        </p:nvSpPr>
        <p:spPr>
          <a:xfrm>
            <a:off x="6297686" y="2876358"/>
            <a:ext cx="2377928" cy="1036107"/>
          </a:xfrm>
          <a:prstGeom prst="borderCallout2">
            <a:avLst>
              <a:gd name="adj1" fmla="val 81274"/>
              <a:gd name="adj2" fmla="val 8825"/>
              <a:gd name="adj3" fmla="val 126780"/>
              <a:gd name="adj4" fmla="val 4662"/>
              <a:gd name="adj5" fmla="val 171340"/>
              <a:gd name="adj6" fmla="val 4266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dominant non-zero frequency is at </a:t>
            </a:r>
            <a:r>
              <a:rPr lang="en-US" b="1" dirty="0">
                <a:solidFill>
                  <a:schemeClr val="tx1"/>
                </a:solidFill>
              </a:rPr>
              <a:t>f=29 </a:t>
            </a:r>
            <a:r>
              <a:rPr lang="en-US" dirty="0">
                <a:solidFill>
                  <a:srgbClr val="FF0000"/>
                </a:solidFill>
              </a:rPr>
              <a:t>in the </a:t>
            </a:r>
            <a:r>
              <a:rPr lang="en-US" b="1" dirty="0">
                <a:solidFill>
                  <a:schemeClr val="tx1"/>
                </a:solidFill>
              </a:rPr>
              <a:t>scaled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59746" y="1958245"/>
                <a:ext cx="1036886" cy="57451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1958245"/>
                <a:ext cx="1036886" cy="574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59746" y="2707899"/>
                <a:ext cx="1798826" cy="5203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2016−1700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2707899"/>
                <a:ext cx="1798826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59746" y="3401640"/>
                <a:ext cx="2238498" cy="27699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=10.89≈11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𝑦𝑒𝑎𝑟𝑠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46" y="3401640"/>
                <a:ext cx="223849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rgbClr val="7030A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llout: Bent Line 8"/>
          <p:cNvSpPr/>
          <p:nvPr/>
        </p:nvSpPr>
        <p:spPr>
          <a:xfrm>
            <a:off x="2737357" y="4169328"/>
            <a:ext cx="2443603" cy="866231"/>
          </a:xfrm>
          <a:prstGeom prst="borderCallout2">
            <a:avLst>
              <a:gd name="adj1" fmla="val -650"/>
              <a:gd name="adj2" fmla="val 53105"/>
              <a:gd name="adj3" fmla="val -28278"/>
              <a:gd name="adj4" fmla="val 71271"/>
              <a:gd name="adj5" fmla="val -59607"/>
              <a:gd name="adj6" fmla="val 722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11-year cycle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F2088-F61F-4356-8DF7-BD2D8128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676272"/>
            <a:ext cx="4642272" cy="36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7B78F-2342-4BE6-8212-817EB182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375" y="4185079"/>
            <a:ext cx="3378152" cy="2493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815139" y="1735250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1725841" y="4454872"/>
            <a:ext cx="1630188" cy="555956"/>
          </a:xfrm>
          <a:prstGeom prst="wedgeRectCallout">
            <a:avLst>
              <a:gd name="adj1" fmla="val 95119"/>
              <a:gd name="adj2" fmla="val 309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A9B7DF-50C5-4B6F-B313-CE595AA4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23" y="1468581"/>
            <a:ext cx="3257023" cy="259544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4960357" y="5010828"/>
            <a:ext cx="1630188" cy="555956"/>
          </a:xfrm>
          <a:prstGeom prst="wedgeRectCallout">
            <a:avLst>
              <a:gd name="adj1" fmla="val -59133"/>
              <a:gd name="adj2" fmla="val 121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541474F-175D-4486-BA00-EB949E9D9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" y="1291609"/>
            <a:ext cx="7801898" cy="5201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519833" y="5492651"/>
            <a:ext cx="317091" cy="888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9FAFF3FA-D723-4B9D-AA99-01A6790FB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51" y="1291609"/>
            <a:ext cx="7801898" cy="5201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101975" y="2639510"/>
            <a:ext cx="3010858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pure signal has been faithfully reconstructed without the noise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313A76-EC97-40D7-8C32-D572AED79874}"/>
              </a:ext>
            </a:extLst>
          </p:cNvPr>
          <p:cNvSpPr/>
          <p:nvPr/>
        </p:nvSpPr>
        <p:spPr>
          <a:xfrm>
            <a:off x="7519833" y="5492651"/>
            <a:ext cx="317091" cy="8884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815BFC-2979-414A-9271-D839DDCB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9" y="1319552"/>
            <a:ext cx="7579063" cy="5173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/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186E2-0BA5-4EE0-AFCC-DFAEB0DE9A3C}"/>
              </a:ext>
            </a:extLst>
          </p:cNvPr>
          <p:cNvSpPr/>
          <p:nvPr/>
        </p:nvSpPr>
        <p:spPr>
          <a:xfrm>
            <a:off x="2238945" y="1799304"/>
            <a:ext cx="187969" cy="418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E05F39-E17D-4AB1-BB8D-EED30D495121}"/>
              </a:ext>
            </a:extLst>
          </p:cNvPr>
          <p:cNvSpPr/>
          <p:nvPr/>
        </p:nvSpPr>
        <p:spPr>
          <a:xfrm>
            <a:off x="5372172" y="3939322"/>
            <a:ext cx="187969" cy="204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3D491FC-4940-452C-8889-E4863E2166AC}"/>
              </a:ext>
            </a:extLst>
          </p:cNvPr>
          <p:cNvCxnSpPr>
            <a:cxnSpLocks/>
            <a:stCxn id="26" idx="2"/>
            <a:endCxn id="20" idx="0"/>
          </p:cNvCxnSpPr>
          <p:nvPr/>
        </p:nvCxnSpPr>
        <p:spPr>
          <a:xfrm rot="5400000" flipH="1" flipV="1">
            <a:off x="2376345" y="2555708"/>
            <a:ext cx="3388723" cy="3475554"/>
          </a:xfrm>
          <a:prstGeom prst="bentConnector5">
            <a:avLst>
              <a:gd name="adj1" fmla="val -12186"/>
              <a:gd name="adj2" fmla="val 20162"/>
              <a:gd name="adj3" fmla="val 1067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308A8E8-00B8-416C-B702-B5862D90C49F}"/>
              </a:ext>
            </a:extLst>
          </p:cNvPr>
          <p:cNvCxnSpPr>
            <a:cxnSpLocks/>
            <a:stCxn id="27" idx="2"/>
            <a:endCxn id="21" idx="0"/>
          </p:cNvCxnSpPr>
          <p:nvPr/>
        </p:nvCxnSpPr>
        <p:spPr>
          <a:xfrm rot="5400000" flipH="1" flipV="1">
            <a:off x="4538232" y="3527047"/>
            <a:ext cx="3388723" cy="1532875"/>
          </a:xfrm>
          <a:prstGeom prst="bentConnector5">
            <a:avLst>
              <a:gd name="adj1" fmla="val -6746"/>
              <a:gd name="adj2" fmla="val 163928"/>
              <a:gd name="adj3" fmla="val 1067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815BFC-2979-414A-9271-D839DDCB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9" y="1319552"/>
            <a:ext cx="7579063" cy="5173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decay_fft.ipynb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/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857FE4-EF9A-4936-9398-CCAE6CD2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460" y="25493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F186E2-0BA5-4EE0-AFCC-DFAEB0DE9A3C}"/>
              </a:ext>
            </a:extLst>
          </p:cNvPr>
          <p:cNvSpPr/>
          <p:nvPr/>
        </p:nvSpPr>
        <p:spPr>
          <a:xfrm>
            <a:off x="2238945" y="1799304"/>
            <a:ext cx="187969" cy="4188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E05F39-E17D-4AB1-BB8D-EED30D495121}"/>
              </a:ext>
            </a:extLst>
          </p:cNvPr>
          <p:cNvSpPr/>
          <p:nvPr/>
        </p:nvSpPr>
        <p:spPr>
          <a:xfrm>
            <a:off x="5372172" y="3939322"/>
            <a:ext cx="187969" cy="204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014452" y="254934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307547" y="254934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321786" y="254934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815348" y="210164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+1/2</m:t>
                        </m:r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Run Cell 4 in </a:t>
                </a:r>
                <a:r>
                  <a:rPr lang="en-US" sz="2400" b="1" dirty="0"/>
                  <a:t>numpy_fft.ipynb </a:t>
                </a:r>
                <a:r>
                  <a:rPr lang="en-US" sz="2400" dirty="0"/>
                  <a:t>and explain in your own words why the power spectrum of the sampled waveform has an infinite number of frequencies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magnitude of the DC component of its DFT is zero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Explain why there are no sine components in its DFT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Write a short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email</a:t>
                </a:r>
                <a:r>
                  <a:rPr lang="en-US" sz="2400" dirty="0"/>
                  <a:t> to your TA: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Referring to the output in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, explain in your own words,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 the Fourier Transform frequencies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400" dirty="0"/>
                  <a:t>as we more tightly </a:t>
                </a:r>
                <a:r>
                  <a:rPr lang="en-US" sz="2400" u="sng" dirty="0"/>
                  <a:t>confine</a:t>
                </a:r>
                <a:r>
                  <a:rPr lang="en-US" sz="2400" dirty="0"/>
                  <a:t> where the particle is </a:t>
                </a:r>
                <a:r>
                  <a:rPr lang="en-US" sz="2400" i="1" dirty="0"/>
                  <a:t>likely</a:t>
                </a:r>
                <a:r>
                  <a:rPr lang="en-US" sz="2400" dirty="0"/>
                  <a:t> to be found?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At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400" dirty="0"/>
                  <a:t> of the animation, when the Power Spectrum shows only </a:t>
                </a:r>
                <a:r>
                  <a:rPr lang="en-US" sz="2400" b="1" dirty="0"/>
                  <a:t>one</a:t>
                </a:r>
                <a:r>
                  <a:rPr lang="en-US" sz="2400" dirty="0"/>
                  <a:t> frequency,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</a:t>
                </a:r>
                <a:r>
                  <a:rPr lang="en-US" sz="2400" dirty="0"/>
                  <a:t>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spread out </a:t>
                </a:r>
                <a:r>
                  <a:rPr lang="en-US" sz="2400" i="1" dirty="0"/>
                  <a:t>infinitely</a:t>
                </a:r>
                <a:r>
                  <a:rPr lang="en-US" sz="2400" dirty="0"/>
                  <a:t>?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Do you believe a particle with 100% exactly known momentum could potentially exist </a:t>
                </a:r>
                <a:r>
                  <a:rPr lang="en-US" sz="2400" i="1" dirty="0"/>
                  <a:t>anywhere</a:t>
                </a:r>
                <a:r>
                  <a:rPr lang="en-US" sz="2400" dirty="0"/>
                  <a:t> in the universe –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why or why not?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6031</TotalTime>
  <Words>3031</Words>
  <Application>Microsoft Office PowerPoint</Application>
  <PresentationFormat>On-screen Show (4:3)</PresentationFormat>
  <Paragraphs>584</Paragraphs>
  <Slides>83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The Most Important Algorithm Ever Invented</vt:lpstr>
      <vt:lpstr>The Most Important Algorithm Ever Invented</vt:lpstr>
      <vt:lpstr>Open sunspots_fft.ipynb</vt:lpstr>
      <vt:lpstr>Power Spectrum</vt:lpstr>
      <vt:lpstr>Run Cell 1 - sunspots_fft.ipynb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DFT of Damped Oscillators</vt:lpstr>
      <vt:lpstr>Run decay_fft.ipynb</vt:lpstr>
      <vt:lpstr>Run decay_fft.ipynb</vt:lpstr>
      <vt:lpstr>Run decay_fft.ipynb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854</cp:revision>
  <cp:lastPrinted>2015-06-01T00:45:11Z</cp:lastPrinted>
  <dcterms:created xsi:type="dcterms:W3CDTF">2014-09-21T17:58:26Z</dcterms:created>
  <dcterms:modified xsi:type="dcterms:W3CDTF">2022-06-23T05:08:38Z</dcterms:modified>
</cp:coreProperties>
</file>